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t-LT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Iš viso testų</c:v>
                </c:pt>
              </c:strCache>
            </c:strRef>
          </c:tx>
          <c:dPt>
            <c:idx val="0"/>
            <c:bubble3D val="0"/>
            <c:explosion val="4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859-40CF-8F61-B81F26F90F66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lt-LT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Pass</c:v>
                </c:pt>
                <c:pt idx="1">
                  <c:v>Failed</c:v>
                </c:pt>
                <c:pt idx="2">
                  <c:v>Praleistų testų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0.43</c:v>
                </c:pt>
                <c:pt idx="1">
                  <c:v>0.2</c:v>
                </c:pt>
                <c:pt idx="2">
                  <c:v>0.37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59-40CF-8F61-B81F26F90F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t-L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t-L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t-LT"/>
        </a:p>
      </c:txPr>
    </c:title>
    <c:autoTitleDeleted val="0"/>
    <c:plotArea>
      <c:layout>
        <c:manualLayout>
          <c:layoutTarget val="inner"/>
          <c:xMode val="edge"/>
          <c:yMode val="edge"/>
          <c:x val="0.2227280704295185"/>
          <c:y val="0.16145969677929181"/>
          <c:w val="0.5267227486380921"/>
          <c:h val="0.66101631751758927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Bugs pagal sunkumą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lt-LT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High priority</c:v>
                </c:pt>
                <c:pt idx="1">
                  <c:v>Medium priority</c:v>
                </c:pt>
                <c:pt idx="2">
                  <c:v>Low priority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D7-4A2A-BFFE-5C4A5B5AB5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t-L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t-L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gif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82498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265408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542503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561480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46697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9568777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2062360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694445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4015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047492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744166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57969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700534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176797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679415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27612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1880B-576B-4021-A614-FAF09191A70B}" type="datetimeFigureOut">
              <a:rPr lang="lt-LT" smtClean="0"/>
              <a:t>2022-06-08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B8C759E-0CDC-487C-8640-A4E9C2FE9A6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82638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CD962-E642-B59B-0B90-77EFD5193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759439" cy="1325563"/>
          </a:xfrm>
        </p:spPr>
        <p:txBody>
          <a:bodyPr>
            <a:normAutofit/>
          </a:bodyPr>
          <a:lstStyle/>
          <a:p>
            <a:pPr algn="ctr"/>
            <a:r>
              <a:rPr lang="lt-LT" sz="4400" dirty="0" err="1"/>
              <a:t>Maps</a:t>
            </a:r>
            <a:r>
              <a:rPr lang="lt-LT" sz="4400" dirty="0"/>
              <a:t> Vilnius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1726D4-D532-CF01-4D43-CE7B452623A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288" y="1690688"/>
            <a:ext cx="7753125" cy="40861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457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D89FA-8923-8684-4D49-193DA7DDB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sz="3600" dirty="0" err="1"/>
              <a:t>Web</a:t>
            </a:r>
            <a:r>
              <a:rPr lang="lt-LT" sz="3600" dirty="0"/>
              <a:t> puslapio testavimas</a:t>
            </a:r>
            <a:br>
              <a:rPr lang="lt-LT" sz="3600" dirty="0"/>
            </a:br>
            <a:endParaRPr lang="lt-L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D462A-2849-4E48-F05D-A4AEAA01F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58253"/>
            <a:ext cx="8596668" cy="3880773"/>
          </a:xfrm>
        </p:spPr>
        <p:txBody>
          <a:bodyPr/>
          <a:lstStyle/>
          <a:p>
            <a:pPr marL="0" indent="0" algn="ctr">
              <a:buNone/>
            </a:pPr>
            <a:r>
              <a:rPr lang="lt-LT" sz="1800" dirty="0">
                <a:solidFill>
                  <a:schemeClr val="bg2">
                    <a:lumMod val="25000"/>
                  </a:schemeClr>
                </a:solidFill>
              </a:rPr>
              <a:t>Aplinka:</a:t>
            </a:r>
          </a:p>
          <a:p>
            <a:pPr marL="0" indent="0">
              <a:buNone/>
            </a:pPr>
            <a:r>
              <a:rPr lang="lt-LT" sz="1800" dirty="0">
                <a:solidFill>
                  <a:schemeClr val="bg2">
                    <a:lumMod val="25000"/>
                  </a:schemeClr>
                </a:solidFill>
              </a:rPr>
              <a:t>Operacinė sistema:</a:t>
            </a:r>
          </a:p>
          <a:p>
            <a:r>
              <a:rPr lang="lt-LT" sz="1800" dirty="0">
                <a:solidFill>
                  <a:schemeClr val="bg2">
                    <a:lumMod val="25000"/>
                  </a:schemeClr>
                </a:solidFill>
              </a:rPr>
              <a:t>Windows 10 Pro 21H2 OS </a:t>
            </a:r>
            <a:r>
              <a:rPr lang="lt-LT" sz="1800" dirty="0" err="1">
                <a:solidFill>
                  <a:schemeClr val="bg2">
                    <a:lumMod val="25000"/>
                  </a:schemeClr>
                </a:solidFill>
              </a:rPr>
              <a:t>build</a:t>
            </a:r>
            <a:r>
              <a:rPr lang="lt-LT" sz="1800" dirty="0">
                <a:solidFill>
                  <a:schemeClr val="bg2">
                    <a:lumMod val="25000"/>
                  </a:schemeClr>
                </a:solidFill>
              </a:rPr>
              <a:t> 19044.1706</a:t>
            </a:r>
          </a:p>
          <a:p>
            <a:pPr marL="0" indent="0">
              <a:buNone/>
            </a:pPr>
            <a:r>
              <a:rPr lang="lt-LT" dirty="0">
                <a:solidFill>
                  <a:schemeClr val="bg2">
                    <a:lumMod val="25000"/>
                  </a:schemeClr>
                </a:solidFill>
              </a:rPr>
              <a:t>Naršyklės:</a:t>
            </a:r>
            <a:endParaRPr lang="lt-LT" sz="18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"Google Chrome" Version 102.0.5005.63 (Official Build) (64-bit); </a:t>
            </a:r>
            <a:endParaRPr lang="lt-LT" sz="18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"Microsoft Edge" Version 102.0.1245.30</a:t>
            </a:r>
            <a:r>
              <a:rPr lang="lt-LT" sz="18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lt-LT" b="0" i="0" dirty="0">
                <a:solidFill>
                  <a:schemeClr val="bg2">
                    <a:lumMod val="25000"/>
                  </a:schemeClr>
                </a:solidFill>
                <a:effectLst/>
                <a:latin typeface="+mj-lt"/>
              </a:rPr>
              <a:t>(</a:t>
            </a:r>
            <a:r>
              <a:rPr lang="lt-LT" b="0" i="0" dirty="0" err="1">
                <a:solidFill>
                  <a:schemeClr val="bg2">
                    <a:lumMod val="25000"/>
                  </a:schemeClr>
                </a:solidFill>
                <a:effectLst/>
                <a:latin typeface="+mj-lt"/>
              </a:rPr>
              <a:t>Official</a:t>
            </a:r>
            <a:r>
              <a:rPr lang="lt-LT" b="0" i="0" dirty="0">
                <a:solidFill>
                  <a:schemeClr val="bg2">
                    <a:lumMod val="25000"/>
                  </a:schemeClr>
                </a:solidFill>
                <a:effectLst/>
                <a:latin typeface="+mj-lt"/>
              </a:rPr>
              <a:t> </a:t>
            </a:r>
            <a:r>
              <a:rPr lang="lt-LT" b="0" i="0" dirty="0" err="1">
                <a:solidFill>
                  <a:schemeClr val="bg2">
                    <a:lumMod val="25000"/>
                  </a:schemeClr>
                </a:solidFill>
                <a:effectLst/>
                <a:latin typeface="+mj-lt"/>
              </a:rPr>
              <a:t>build</a:t>
            </a:r>
            <a:r>
              <a:rPr lang="lt-LT" b="0" i="0" dirty="0">
                <a:solidFill>
                  <a:schemeClr val="bg2">
                    <a:lumMod val="25000"/>
                  </a:schemeClr>
                </a:solidFill>
                <a:effectLst/>
                <a:latin typeface="+mj-lt"/>
              </a:rPr>
              <a:t>) (64-bit).</a:t>
            </a:r>
            <a:endParaRPr lang="lt-LT" sz="1800" dirty="0">
              <a:solidFill>
                <a:schemeClr val="bg2">
                  <a:lumMod val="25000"/>
                </a:schemeClr>
              </a:solidFill>
              <a:latin typeface="+mj-lt"/>
            </a:endParaRPr>
          </a:p>
          <a:p>
            <a:endParaRPr lang="lt-LT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5C7852-B282-F402-298A-C79398C2F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7896" y="4361687"/>
            <a:ext cx="2621280" cy="245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unveils new Edge browser logo that no longer looks like Internet  Explorer - The Verge">
            <a:extLst>
              <a:ext uri="{FF2B5EF4-FFF2-40B4-BE49-F238E27FC236}">
                <a16:creationId xmlns:a16="http://schemas.microsoft.com/office/drawing/2014/main" id="{60A516F1-36F0-32DC-E43A-0C4A30FBB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668" y="4261104"/>
            <a:ext cx="2795016" cy="2596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038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40413-EE24-3BA9-5B3E-2B0609F46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lt-LT" sz="2400" dirty="0"/>
              <a:t>Puslapis suskirstytas patogiai į skirtingas kategorijas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F8EA5-CEEB-765D-6BBD-D83180E5A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 dirty="0"/>
              <a:t>„Pagrindinės temos“:</a:t>
            </a:r>
          </a:p>
          <a:p>
            <a:pPr marL="0" indent="0">
              <a:buNone/>
            </a:pPr>
            <a:r>
              <a:rPr lang="lt-LT" sz="1200" dirty="0"/>
              <a:t>Puslapis leidžia vartotojui rinktis iš skirtingų temų, kurios nukreipia į Vilniaus žemėlapį. Kiekviena tema turi savo unikalius sluoksnius, kurie yra naudojami informacijai gauti apie padėtį esančią Vilniaus mieste realiu laiku, arba tai kas keitėsi per pastaruosius metus.</a:t>
            </a:r>
          </a:p>
          <a:p>
            <a:r>
              <a:rPr lang="lt-LT" dirty="0"/>
              <a:t>„Papildomo funkcionalumo temos“:</a:t>
            </a:r>
          </a:p>
          <a:p>
            <a:pPr marL="0" indent="0">
              <a:buNone/>
            </a:pPr>
            <a:r>
              <a:rPr lang="lt-LT" sz="1200" dirty="0"/>
              <a:t>Šiose temose vartotojas gali gauti informacijos apie miesto </a:t>
            </a:r>
            <a:r>
              <a:rPr lang="lt-LT" sz="1200" dirty="0" err="1"/>
              <a:t>kvartalines</a:t>
            </a:r>
            <a:r>
              <a:rPr lang="lt-LT" sz="1200" dirty="0"/>
              <a:t> renovacijas, investicinius projektus, darželius.</a:t>
            </a:r>
          </a:p>
          <a:p>
            <a:r>
              <a:rPr lang="lt-LT" dirty="0"/>
              <a:t>„Kiti žemėlapiai“:</a:t>
            </a:r>
          </a:p>
          <a:p>
            <a:pPr marL="0" indent="0">
              <a:buNone/>
            </a:pPr>
            <a:r>
              <a:rPr lang="lt-LT" sz="1200" dirty="0"/>
              <a:t>Žemėlapiai – kurie turi sau būdingas unikalias funkcijas. Vartotojas gali daugiau sužinoti daugiau apie miesto infrastruktūrą. </a:t>
            </a:r>
          </a:p>
        </p:txBody>
      </p:sp>
    </p:spTree>
    <p:extLst>
      <p:ext uri="{BB962C8B-B14F-4D97-AF65-F5344CB8AC3E}">
        <p14:creationId xmlns:p14="http://schemas.microsoft.com/office/powerpoint/2010/main" val="1839723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CBE82-FFF4-B3EB-58DE-32698D602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dirty="0" err="1"/>
              <a:t>Bug</a:t>
            </a:r>
            <a:r>
              <a:rPr lang="lt-LT" dirty="0"/>
              <a:t> Nr.1 Vietos paieška</a:t>
            </a:r>
          </a:p>
        </p:txBody>
      </p:sp>
      <p:pic>
        <p:nvPicPr>
          <p:cNvPr id="2050" name="Picture 2" descr="512 Funny Cockroach Illustrations &amp; Clip Art - iStock">
            <a:extLst>
              <a:ext uri="{FF2B5EF4-FFF2-40B4-BE49-F238E27FC236}">
                <a16:creationId xmlns:a16="http://schemas.microsoft.com/office/drawing/2014/main" id="{AFCFF205-5569-87C8-0540-A19A00A15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414" y="1199007"/>
            <a:ext cx="2806655" cy="2614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EEA690-1601-BC04-EE15-0085813871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968" y="1485463"/>
            <a:ext cx="8842248" cy="435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657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FA83A-111F-5318-51DE-95195ACB1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9518" y="518160"/>
            <a:ext cx="8596668" cy="1320800"/>
          </a:xfrm>
        </p:spPr>
        <p:txBody>
          <a:bodyPr/>
          <a:lstStyle/>
          <a:p>
            <a:pPr algn="ctr"/>
            <a:r>
              <a:rPr lang="lt-LT" dirty="0" err="1"/>
              <a:t>Bug</a:t>
            </a:r>
            <a:r>
              <a:rPr lang="lt-LT" dirty="0"/>
              <a:t> Nr.2 padidinti ar sumažinti </a:t>
            </a:r>
            <a:r>
              <a:rPr lang="lt-LT" dirty="0" err="1"/>
              <a:t>nepermatomumą</a:t>
            </a:r>
            <a:endParaRPr lang="lt-LT" dirty="0"/>
          </a:p>
        </p:txBody>
      </p:sp>
      <p:pic>
        <p:nvPicPr>
          <p:cNvPr id="3074" name="Picture 2" descr="512 Funny Cockroach Illustrations &amp; Clip Art - iStock">
            <a:extLst>
              <a:ext uri="{FF2B5EF4-FFF2-40B4-BE49-F238E27FC236}">
                <a16:creationId xmlns:a16="http://schemas.microsoft.com/office/drawing/2014/main" id="{E0A29B69-B873-0C2A-59A4-85DEB905B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270" y="3324606"/>
            <a:ext cx="2261426" cy="3015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3D8992-8D18-0056-F144-C4EE9CB8C5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86" y="1755648"/>
            <a:ext cx="5875691" cy="473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972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DEA1D-A805-A5F9-18C7-DD2157828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2202" y="0"/>
            <a:ext cx="8596668" cy="1320800"/>
          </a:xfrm>
        </p:spPr>
        <p:txBody>
          <a:bodyPr/>
          <a:lstStyle/>
          <a:p>
            <a:pPr algn="ctr"/>
            <a:r>
              <a:rPr lang="lt-LT" dirty="0" err="1"/>
              <a:t>Bug</a:t>
            </a:r>
            <a:r>
              <a:rPr lang="lt-LT" dirty="0"/>
              <a:t> Nr.3 temos ir sluoksniai</a:t>
            </a:r>
          </a:p>
        </p:txBody>
      </p:sp>
      <p:pic>
        <p:nvPicPr>
          <p:cNvPr id="4100" name="Picture 4" descr="Bug Eating GIF - Bug Eating GIFs">
            <a:extLst>
              <a:ext uri="{FF2B5EF4-FFF2-40B4-BE49-F238E27FC236}">
                <a16:creationId xmlns:a16="http://schemas.microsoft.com/office/drawing/2014/main" id="{0C92070C-BB1F-1182-1DB6-70A6EA289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13458"/>
            <a:ext cx="3941887" cy="2944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9FBF6C-352E-226D-F784-CC8B2CF5E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762" y="794685"/>
            <a:ext cx="5181188" cy="31187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2E8441-A879-A7F6-C952-504C58FB36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389" y="794685"/>
            <a:ext cx="3058153" cy="311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930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2078-D11A-C09F-7123-A1A288489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dirty="0"/>
              <a:t>Statistika</a:t>
            </a:r>
            <a:br>
              <a:rPr lang="en-US" dirty="0"/>
            </a:br>
            <a:r>
              <a:rPr lang="en-US" sz="1600" dirty="0"/>
              <a:t>10 </a:t>
            </a:r>
            <a:r>
              <a:rPr lang="en-US" sz="1600" dirty="0" err="1"/>
              <a:t>defekt</a:t>
            </a:r>
            <a:r>
              <a:rPr lang="lt-LT" sz="1600" dirty="0"/>
              <a:t>ų ( 3 </a:t>
            </a:r>
            <a:r>
              <a:rPr lang="lt-LT" sz="1600" dirty="0" err="1"/>
              <a:t>high</a:t>
            </a:r>
            <a:r>
              <a:rPr lang="lt-LT" sz="1600" dirty="0"/>
              <a:t> </a:t>
            </a:r>
            <a:r>
              <a:rPr lang="lt-LT" sz="1600" dirty="0" err="1"/>
              <a:t>priority</a:t>
            </a:r>
            <a:r>
              <a:rPr lang="lt-LT" sz="1600" dirty="0"/>
              <a:t>; 4 </a:t>
            </a:r>
            <a:r>
              <a:rPr lang="lt-LT" sz="1600" dirty="0" err="1"/>
              <a:t>medium</a:t>
            </a:r>
            <a:r>
              <a:rPr lang="lt-LT" sz="1600" dirty="0"/>
              <a:t> </a:t>
            </a:r>
            <a:r>
              <a:rPr lang="lt-LT" sz="1600" dirty="0" err="1"/>
              <a:t>priority</a:t>
            </a:r>
            <a:r>
              <a:rPr lang="lt-LT" sz="1600" dirty="0"/>
              <a:t>; 3 </a:t>
            </a:r>
            <a:r>
              <a:rPr lang="lt-LT" sz="1600" dirty="0" err="1"/>
              <a:t>low</a:t>
            </a:r>
            <a:r>
              <a:rPr lang="lt-LT" sz="1600" dirty="0"/>
              <a:t> </a:t>
            </a:r>
            <a:r>
              <a:rPr lang="lt-LT" sz="1600" dirty="0" err="1"/>
              <a:t>priority</a:t>
            </a:r>
            <a:r>
              <a:rPr lang="lt-LT" sz="1600" dirty="0"/>
              <a:t>).</a:t>
            </a:r>
            <a:br>
              <a:rPr lang="en-US" dirty="0"/>
            </a:br>
            <a:endParaRPr lang="lt-LT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37984A6-E51E-76C0-0CA4-C6A86C9888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829176"/>
              </p:ext>
            </p:extLst>
          </p:nvPr>
        </p:nvGraphicFramePr>
        <p:xfrm>
          <a:off x="523282" y="1425297"/>
          <a:ext cx="549655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2855">
                  <a:extLst>
                    <a:ext uri="{9D8B030D-6E8A-4147-A177-3AD203B41FA5}">
                      <a16:colId xmlns:a16="http://schemas.microsoft.com/office/drawing/2014/main" val="248119060"/>
                    </a:ext>
                  </a:extLst>
                </a:gridCol>
                <a:gridCol w="1861852">
                  <a:extLst>
                    <a:ext uri="{9D8B030D-6E8A-4147-A177-3AD203B41FA5}">
                      <a16:colId xmlns:a16="http://schemas.microsoft.com/office/drawing/2014/main" val="132574126"/>
                    </a:ext>
                  </a:extLst>
                </a:gridCol>
                <a:gridCol w="1861852">
                  <a:extLst>
                    <a:ext uri="{9D8B030D-6E8A-4147-A177-3AD203B41FA5}">
                      <a16:colId xmlns:a16="http://schemas.microsoft.com/office/drawing/2014/main" val="4002574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lt-LT" dirty="0"/>
                        <a:t>Testų tipai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dirty="0"/>
                        <a:t>Skaičius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</a:t>
                      </a:r>
                      <a:endParaRPr lang="lt-L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31812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lt-LT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</a:t>
                      </a:r>
                      <a:endParaRPr lang="lt-L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dirty="0"/>
                        <a:t>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358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lt-LT" dirty="0"/>
                        <a:t>FAILED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  <a:endParaRPr lang="lt-L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03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lt-LT" dirty="0"/>
                        <a:t>Praleistų testų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dirty="0"/>
                        <a:t>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959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lt-LT" dirty="0"/>
                        <a:t>Iš viso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dirty="0"/>
                        <a:t>51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dirty="0"/>
                        <a:t>100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3846788"/>
                  </a:ext>
                </a:extLst>
              </a:tr>
            </a:tbl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212F6AC6-339A-791A-2045-A5303CD781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5197934"/>
              </p:ext>
            </p:extLst>
          </p:nvPr>
        </p:nvGraphicFramePr>
        <p:xfrm>
          <a:off x="-365948" y="3429000"/>
          <a:ext cx="4108390" cy="3273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28F3ECC7-D53A-688E-E1E5-7A2603B3E1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1382270"/>
              </p:ext>
            </p:extLst>
          </p:nvPr>
        </p:nvGraphicFramePr>
        <p:xfrm>
          <a:off x="3271561" y="3429000"/>
          <a:ext cx="3930517" cy="3273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31985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D6957-9D22-6CF9-51D5-7217B31E7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dirty="0"/>
              <a:t>Problemos ir trūkumai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A360D-BE54-3866-3E2A-6A8E1693B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 dirty="0"/>
              <a:t>Žemėlapio paieškoje neturėtų būti vietovių už Vilniaus žemėlapio ribų.</a:t>
            </a:r>
          </a:p>
          <a:p>
            <a:r>
              <a:rPr lang="lt-LT" dirty="0"/>
              <a:t>Keletas temų neveikia taip kaip turėtų veikti.</a:t>
            </a:r>
          </a:p>
          <a:p>
            <a:r>
              <a:rPr lang="lt-LT" dirty="0"/>
              <a:t>Sluoksnių parinktyse pilki „</a:t>
            </a:r>
            <a:r>
              <a:rPr lang="lt-LT" dirty="0" err="1"/>
              <a:t>radio</a:t>
            </a:r>
            <a:r>
              <a:rPr lang="lt-LT" dirty="0"/>
              <a:t>“ mygtukai neturėtų veikti juos paspaudžiant.</a:t>
            </a:r>
          </a:p>
          <a:p>
            <a:r>
              <a:rPr lang="lt-LT" dirty="0"/>
              <a:t>Papildomi sluoksniai turi turėti veikiančias </a:t>
            </a:r>
            <a:r>
              <a:rPr lang="lt-LT" dirty="0" err="1"/>
              <a:t>nepermatomumo</a:t>
            </a:r>
            <a:r>
              <a:rPr lang="lt-LT" dirty="0"/>
              <a:t> funkcijas, kitaip užgožia pagrindinius sluoksnius fone.</a:t>
            </a:r>
          </a:p>
          <a:p>
            <a:r>
              <a:rPr lang="lt-LT" dirty="0"/>
              <a:t>Daugelis funkcijų ilgai užtrunka kol duoda rezultatą.</a:t>
            </a:r>
          </a:p>
        </p:txBody>
      </p:sp>
    </p:spTree>
    <p:extLst>
      <p:ext uri="{BB962C8B-B14F-4D97-AF65-F5344CB8AC3E}">
        <p14:creationId xmlns:p14="http://schemas.microsoft.com/office/powerpoint/2010/main" val="3295492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294EF-FB60-BACC-1A32-32F40503B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lt-LT" dirty="0"/>
              <a:t>Ačiū už dėmesį</a:t>
            </a:r>
          </a:p>
        </p:txBody>
      </p:sp>
      <p:pic>
        <p:nvPicPr>
          <p:cNvPr id="5122" name="Picture 2" descr="Looney Tunes Bugs GIF by Death Wish Coffee">
            <a:extLst>
              <a:ext uri="{FF2B5EF4-FFF2-40B4-BE49-F238E27FC236}">
                <a16:creationId xmlns:a16="http://schemas.microsoft.com/office/drawing/2014/main" id="{02758AB0-2967-5018-0721-47D0D0030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784" y="2383726"/>
            <a:ext cx="5992368" cy="3370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11535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227</TotalTime>
  <Words>263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Maps Vilnius</vt:lpstr>
      <vt:lpstr>Web puslapio testavimas </vt:lpstr>
      <vt:lpstr>Puslapis suskirstytas patogiai į skirtingas kategorijas</vt:lpstr>
      <vt:lpstr>Bug Nr.1 Vietos paieška</vt:lpstr>
      <vt:lpstr>Bug Nr.2 padidinti ar sumažinti nepermatomumą</vt:lpstr>
      <vt:lpstr>Bug Nr.3 temos ir sluoksniai</vt:lpstr>
      <vt:lpstr>Statistika 10 defektų ( 3 high priority; 4 medium priority; 3 low priority). </vt:lpstr>
      <vt:lpstr>Problemos ir trūkumai</vt:lpstr>
      <vt:lpstr>Ačiū už dėmesį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Maps Vilnius</dc:title>
  <dc:creator>Germis</dc:creator>
  <cp:lastModifiedBy>Germis</cp:lastModifiedBy>
  <cp:revision>1</cp:revision>
  <dcterms:created xsi:type="dcterms:W3CDTF">2022-06-08T17:37:10Z</dcterms:created>
  <dcterms:modified xsi:type="dcterms:W3CDTF">2022-06-08T21:24:42Z</dcterms:modified>
</cp:coreProperties>
</file>

<file path=docProps/thumbnail.jpeg>
</file>